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10/16/2025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06" y="3428999"/>
            <a:ext cx="11324493" cy="31406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800" b="1" dirty="0"/>
              <a:t>Author: Sifa Mukare</a:t>
            </a:r>
          </a:p>
          <a:p>
            <a:r>
              <a:rPr lang="en-US" sz="4800" b="1" dirty="0"/>
              <a:t>Affiliation: Malindi Sub-County Hospital, Kilifi County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4700756"/>
          </a:xfrm>
        </p:spPr>
        <p:txBody>
          <a:bodyPr>
            <a:normAutofit fontScale="90000"/>
          </a:bodyPr>
          <a:lstStyle/>
          <a:p>
            <a:r>
              <a:rPr lang="en-US" dirty="0"/>
              <a:t>Conservative Management of a Grade 4 Sacral Pressure Ulcer in a Paraplegic Patient: A Case Report from Malindi Sub-County Hospital, Kenya</a:t>
            </a:r>
            <a:br>
              <a:rPr lang="en-US" dirty="0"/>
            </a:br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ANNUAL SCIENTIFIC CONFERENCE 16</a:t>
            </a:r>
            <a:r>
              <a:rPr lang="en-US" baseline="30000" dirty="0"/>
              <a:t>TH</a:t>
            </a:r>
            <a:r>
              <a:rPr lang="en-US" dirty="0"/>
              <a:t> OCTOBER 2025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41E448-9421-EF61-5898-11006D42852F}"/>
              </a:ext>
            </a:extLst>
          </p:cNvPr>
          <p:cNvSpPr txBox="1"/>
          <p:nvPr/>
        </p:nvSpPr>
        <p:spPr>
          <a:xfrm>
            <a:off x="156116" y="2834411"/>
            <a:ext cx="120358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/>
              <a:t>The feasibility of an operation is not the best indication for its performance</a:t>
            </a:r>
            <a:r>
              <a:rPr lang="en-US" sz="4400" dirty="0"/>
              <a:t>.</a:t>
            </a:r>
          </a:p>
          <a:p>
            <a:endParaRPr lang="en-US" sz="4400" dirty="0"/>
          </a:p>
          <a:p>
            <a:r>
              <a:rPr lang="en-US" sz="4400" dirty="0"/>
              <a:t>Henry Cohen (1900–1977)</a:t>
            </a:r>
          </a:p>
        </p:txBody>
      </p:sp>
    </p:spTree>
    <p:extLst>
      <p:ext uri="{BB962C8B-B14F-4D97-AF65-F5344CB8AC3E}">
        <p14:creationId xmlns:p14="http://schemas.microsoft.com/office/powerpoint/2010/main" val="23716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4 pressure ulcers are severe wounds extending to muscle, tendon, or bone, associated with high morbidity and prolonged healing. </a:t>
            </a:r>
          </a:p>
          <a:p>
            <a:r>
              <a:rPr lang="en-US" dirty="0"/>
              <a:t>Standard management involves surgical debridement, yet in resource-limited settings, this may not be feasible.</a:t>
            </a:r>
          </a:p>
          <a:p>
            <a:r>
              <a:rPr lang="en-US" dirty="0"/>
              <a:t> Conservative approaches, though less commonly reported, may offer viable alternatives.</a:t>
            </a:r>
          </a:p>
          <a:p>
            <a:r>
              <a:rPr lang="en-US" dirty="0"/>
              <a:t> We present a case of successful conservative management of a Grade 4 sacral ulcer in a paraplegic patient at Malindi Sub-County Hospital.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4355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0C9A0-5951-81AF-9211-66EC785C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6531"/>
            <a:ext cx="10972800" cy="5741469"/>
          </a:xfrm>
        </p:spPr>
        <p:txBody>
          <a:bodyPr/>
          <a:lstStyle/>
          <a:p>
            <a:r>
              <a:rPr lang="en-US" sz="3600" dirty="0"/>
              <a:t>A 27-year-old male with paraplegia secondary to a motorcycle-related spinal injury presented with a chronic, foul-smelling sacral wound and urinary incontinence. Examination revealed a 10 × 10 cm Grade 4 sacral ulcer with necrosis, purulent discharge, and surrounding edema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53C8C-D08B-08FB-3123-D309F80E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397" y="3840480"/>
            <a:ext cx="4949203" cy="29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intervention: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0C24A1-6199-8F1F-96E3-D75DF1944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83907"/>
            <a:ext cx="11255298" cy="5582653"/>
          </a:xfrm>
        </p:spPr>
        <p:txBody>
          <a:bodyPr>
            <a:normAutofit/>
          </a:bodyPr>
          <a:lstStyle/>
          <a:p>
            <a:r>
              <a:rPr lang="en-US" dirty="0"/>
              <a:t>Local wound care: Normal saline cleansing, antiseptic solution, enzymatic debridement with papain-urea ointment on alternate days. </a:t>
            </a:r>
          </a:p>
          <a:p>
            <a:r>
              <a:rPr lang="en-US" dirty="0"/>
              <a:t>Systemic therapy: Oral Clindamycin and Metronidazole for infection control. </a:t>
            </a:r>
          </a:p>
          <a:p>
            <a:r>
              <a:rPr lang="en-US" dirty="0"/>
              <a:t>Supportive care: High-protein diet, iron and vitamin supplementation, analgesia, repositioning every 2 hours, ripple mattress.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9A19A-9691-EB72-E663-76B9C99B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3801979"/>
            <a:ext cx="4407829" cy="29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972152"/>
            <a:ext cx="11366810" cy="588584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dirty="0"/>
              <a:t>Over 8 months, the PUSH Tool 3.0 score improved from 17 to 11, indicating significant reduction in wound size from 100cm² to 36cm², necrosis, and exudate. The patient remained clinically stable and attended follow-up clinics bi-monthly.”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2642"/>
          </a:xfrm>
        </p:spPr>
        <p:txBody>
          <a:bodyPr/>
          <a:lstStyle/>
          <a:p>
            <a:r>
              <a:rPr lang="en-US" dirty="0"/>
              <a:t>Outcome: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857C2-8402-BCF3-76E0-C215A3CB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3936" t="5149" r="9650" b="-5149"/>
          <a:stretch>
            <a:fillRect/>
          </a:stretch>
        </p:blipFill>
        <p:spPr>
          <a:xfrm>
            <a:off x="7048901" y="4480242"/>
            <a:ext cx="4389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485EA8-85A1-8474-EB31-C3C72855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11" y="1215189"/>
            <a:ext cx="109728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This case demonstrates that even advanced Grade 4 pressure ulcers can be successfully managed conservatively when surgical options are unavailable. </a:t>
            </a:r>
          </a:p>
          <a:p>
            <a:r>
              <a:rPr lang="en-US" sz="4000" dirty="0"/>
              <a:t>Multidisciplinary, structured non-surgical management—combining wound care, infection control, nutritional support, and pressure offloading—can yield meaningful recovery in resource-constrained settings.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A47E18-6130-F09F-0EC3-01CA7F0F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val="25353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11CF-27B8-5332-5F1A-7A24500F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Tool 3.0 score for pressure ulcers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3071E-3FFD-1811-9867-27D18634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6" y="1251284"/>
            <a:ext cx="5325979" cy="53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8E7698-0118-1E52-FA4E-ECA283DCC72D}"/>
              </a:ext>
            </a:extLst>
          </p:cNvPr>
          <p:cNvSpPr txBox="1"/>
          <p:nvPr/>
        </p:nvSpPr>
        <p:spPr>
          <a:xfrm>
            <a:off x="3049858" y="3111410"/>
            <a:ext cx="892655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/>
              <a:t>“It is more difficult to decide when not to operate than when to operate and what operation to perform,“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856783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2012-09-20T10:48:20+00:00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1622871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false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TP103460417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EAAAD-F811-4325-83A2-D14EDE05F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D1C9B0-FE26-433B-8E1A-54CCDFA4EB1D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presentation design slides</Template>
  <TotalTime>121</TotalTime>
  <Words>369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Wingdings</vt:lpstr>
      <vt:lpstr>Wingdings 2</vt:lpstr>
      <vt:lpstr>Wingdings 3</vt:lpstr>
      <vt:lpstr>Medical design template</vt:lpstr>
      <vt:lpstr>Conservative Management of a Grade 4 Sacral Pressure Ulcer in a Paraplegic Patient: A Case Report from Malindi Sub-County Hospital, Kenya 27TH ANNUAL SCIENTIFIC CONFERENCE 16TH OCTOBER 2025 </vt:lpstr>
      <vt:lpstr>PowerPoint Presentation</vt:lpstr>
      <vt:lpstr>INTRODUCTION </vt:lpstr>
      <vt:lpstr>Case Presentation:</vt:lpstr>
      <vt:lpstr>Therapeutic intervention:</vt:lpstr>
      <vt:lpstr>Outcome:</vt:lpstr>
      <vt:lpstr>Conclusion:</vt:lpstr>
      <vt:lpstr>PUSH Tool 3.0 score for pressure ulcers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Gladys Mukare</dc:creator>
  <cp:lastModifiedBy>Gladys Mukare</cp:lastModifiedBy>
  <cp:revision>3</cp:revision>
  <dcterms:created xsi:type="dcterms:W3CDTF">2025-07-22T07:36:38Z</dcterms:created>
  <dcterms:modified xsi:type="dcterms:W3CDTF">2025-10-16T07:11:25Z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Order">
    <vt:r8>74064500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